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4" r:id="rId3"/>
    <p:sldId id="258" r:id="rId4"/>
    <p:sldId id="270" r:id="rId5"/>
    <p:sldId id="268" r:id="rId6"/>
    <p:sldId id="271" r:id="rId7"/>
    <p:sldId id="272" r:id="rId8"/>
    <p:sldId id="273" r:id="rId9"/>
    <p:sldId id="259" r:id="rId10"/>
    <p:sldId id="275" r:id="rId11"/>
    <p:sldId id="260" r:id="rId12"/>
    <p:sldId id="277" r:id="rId13"/>
    <p:sldId id="278" r:id="rId14"/>
    <p:sldId id="279" r:id="rId15"/>
    <p:sldId id="280" r:id="rId16"/>
    <p:sldId id="281" r:id="rId17"/>
    <p:sldId id="261" r:id="rId18"/>
    <p:sldId id="262" r:id="rId19"/>
    <p:sldId id="267" r:id="rId20"/>
    <p:sldId id="266" r:id="rId21"/>
    <p:sldId id="265" r:id="rId22"/>
    <p:sldId id="264" r:id="rId23"/>
    <p:sldId id="263" r:id="rId24"/>
    <p:sldId id="276" r:id="rId25"/>
    <p:sldId id="269" r:id="rId26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60" d="100"/>
          <a:sy n="60" d="100"/>
        </p:scale>
        <p:origin x="1460" y="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47228AF-86E2-4C4A-8049-4E423CDC6970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B4A6BC9-995F-4098-8A83-FD1F19224E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819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6,8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109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4,9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1738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5,8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50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22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22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22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22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6,8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942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5,7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483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3,10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379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6,7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330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11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11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85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476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11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66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9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95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20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66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2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10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10" Type="http://schemas.openxmlformats.org/officeDocument/2006/relationships/image" Target="../media/image59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60.png"/><Relationship Id="rId7" Type="http://schemas.openxmlformats.org/officeDocument/2006/relationships/image" Target="../media/image6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8.png"/><Relationship Id="rId5" Type="http://schemas.openxmlformats.org/officeDocument/2006/relationships/image" Target="../media/image61.png"/><Relationship Id="rId10" Type="http://schemas.openxmlformats.org/officeDocument/2006/relationships/image" Target="../media/image66.png"/><Relationship Id="rId4" Type="http://schemas.openxmlformats.org/officeDocument/2006/relationships/image" Target="../media/image67.png"/><Relationship Id="rId9" Type="http://schemas.openxmlformats.org/officeDocument/2006/relationships/image" Target="../media/image6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7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27.png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4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0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Sea </a:t>
            </a:r>
            <a:r>
              <a:rPr lang="en-GB"/>
              <a:t>Shell Product 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Taken from an old issue of Mathematics Teaching.  I can’t currently remember which.</a:t>
            </a:r>
          </a:p>
        </p:txBody>
      </p:sp>
    </p:spTree>
    <p:extLst>
      <p:ext uri="{BB962C8B-B14F-4D97-AF65-F5344CB8AC3E}">
        <p14:creationId xmlns:p14="http://schemas.microsoft.com/office/powerpoint/2010/main" val="3318393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7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229" y="1042700"/>
            <a:ext cx="3223260" cy="3234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" name="Group 19"/>
          <p:cNvGrpSpPr/>
          <p:nvPr/>
        </p:nvGrpSpPr>
        <p:grpSpPr>
          <a:xfrm>
            <a:off x="4518641" y="1037083"/>
            <a:ext cx="3094235" cy="3164454"/>
            <a:chOff x="3210782" y="1037083"/>
            <a:chExt cx="3094235" cy="31644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5770804" y="2311753"/>
                  <a:ext cx="50712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0804" y="2311753"/>
                  <a:ext cx="507127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5538165" y="1452738"/>
                  <a:ext cx="501804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8165" y="1452738"/>
                  <a:ext cx="501804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620508" y="1037083"/>
                  <a:ext cx="50712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0508" y="1037083"/>
                  <a:ext cx="507127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5564173" y="3477778"/>
                  <a:ext cx="740844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4173" y="3477778"/>
                  <a:ext cx="740844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4429980" y="3832205"/>
                  <a:ext cx="41068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29980" y="3832205"/>
                  <a:ext cx="410689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210782" y="1348632"/>
                  <a:ext cx="41068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0782" y="1348632"/>
                  <a:ext cx="410689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TextBox 3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6552" y="347464"/>
            <a:ext cx="1289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 Proof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32509" y="1717964"/>
                <a:ext cx="2627861" cy="30521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Let the points represent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𝑡h</m:t>
                        </m:r>
                      </m:sup>
                    </m:sSup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roots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1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represents a complex number.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Let’s translate the unit circle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9" y="1717964"/>
                <a:ext cx="2627861" cy="3052182"/>
              </a:xfrm>
              <a:prstGeom prst="rect">
                <a:avLst/>
              </a:prstGeom>
              <a:blipFill rotWithShape="1">
                <a:blip r:embed="rId9"/>
                <a:stretch>
                  <a:fillRect l="-2088" t="-7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686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370" y="1042700"/>
            <a:ext cx="3223260" cy="3234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3210782" y="1037083"/>
            <a:ext cx="3498192" cy="3164454"/>
            <a:chOff x="3210782" y="1037083"/>
            <a:chExt cx="3498192" cy="31644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5770804" y="2311753"/>
                  <a:ext cx="91108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0804" y="2311753"/>
                  <a:ext cx="911083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5538165" y="1452738"/>
                  <a:ext cx="905761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8165" y="1452738"/>
                  <a:ext cx="905761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620508" y="1037083"/>
                  <a:ext cx="91108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0508" y="1037083"/>
                  <a:ext cx="911083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5564173" y="3477778"/>
                  <a:ext cx="1144801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4173" y="3477778"/>
                  <a:ext cx="1144801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4429980" y="3832205"/>
                  <a:ext cx="41068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29980" y="3832205"/>
                  <a:ext cx="410689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3210782" y="1348632"/>
                  <a:ext cx="41068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0782" y="1348632"/>
                  <a:ext cx="410689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2509" y="1717964"/>
                <a:ext cx="2627861" cy="30521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Let the points represent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𝑡h</m:t>
                        </m:r>
                      </m:sup>
                    </m:sSup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roots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1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represents a complex number.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Let’s translate the unit circle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.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09" y="1717964"/>
                <a:ext cx="2627861" cy="3052182"/>
              </a:xfrm>
              <a:prstGeom prst="rect">
                <a:avLst/>
              </a:prstGeom>
              <a:blipFill rotWithShape="1">
                <a:blip r:embed="rId10"/>
                <a:stretch>
                  <a:fillRect l="-2088" t="-7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980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042700"/>
            <a:ext cx="3223260" cy="3234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6616" y="1049783"/>
            <a:ext cx="3223260" cy="3234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210782" y="1037083"/>
            <a:ext cx="3498192" cy="3164454"/>
            <a:chOff x="3210782" y="1037083"/>
            <a:chExt cx="3498192" cy="31644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5770804" y="2311753"/>
                  <a:ext cx="91108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0804" y="2311753"/>
                  <a:ext cx="911083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5538165" y="1452738"/>
                  <a:ext cx="905761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8165" y="1452738"/>
                  <a:ext cx="905761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620508" y="1037083"/>
                  <a:ext cx="91108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0508" y="1037083"/>
                  <a:ext cx="911083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5564173" y="3477778"/>
                  <a:ext cx="1144801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4173" y="3477778"/>
                  <a:ext cx="1144801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4429980" y="3832205"/>
                  <a:ext cx="41068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29980" y="3832205"/>
                  <a:ext cx="410689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3210782" y="1348632"/>
                  <a:ext cx="41068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0782" y="1348632"/>
                  <a:ext cx="410689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323109" y="4422074"/>
                <a:ext cx="6376465" cy="23751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product of the lengths we require is now equivalent to finding the product: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GB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d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begChr m:val="|"/>
                          <m:endChr m:val="|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GB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d>
                      <m:r>
                        <a:rPr lang="en-GB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begChr m:val="|"/>
                          <m:endChr m:val="|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GB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d>
                      <m:r>
                        <a:rPr lang="en-GB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b="0" i="1" smtClean="0">
                          <a:latin typeface="Cambria Math"/>
                        </a:rPr>
                        <m:t>…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begChr m:val="|"/>
                          <m:endChr m:val="|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GB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satisfy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−1=0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      where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𝑧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a complex number.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So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  <m:r>
                          <a:rPr lang="en-GB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are all factors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(factor theorem).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109" y="4422074"/>
                <a:ext cx="6376465" cy="2375137"/>
              </a:xfrm>
              <a:prstGeom prst="rect">
                <a:avLst/>
              </a:prstGeom>
              <a:blipFill rotWithShape="1">
                <a:blip r:embed="rId11"/>
                <a:stretch>
                  <a:fillRect l="-765" t="-1026" r="-860" b="-5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318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323109" y="764474"/>
                <a:ext cx="6376465" cy="61909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product of the lengths we require is now equivalent to finding the product: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GB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d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begChr m:val="|"/>
                          <m:endChr m:val="|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GB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d>
                      <m:r>
                        <a:rPr lang="en-GB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begChr m:val="|"/>
                          <m:endChr m:val="|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GB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d>
                      <m:r>
                        <a:rPr lang="en-GB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b="0" i="1" smtClean="0">
                          <a:latin typeface="Cambria Math"/>
                        </a:rPr>
                        <m:t>…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begChr m:val="|"/>
                          <m:endChr m:val="|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GB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satisfy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−1=0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      where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𝑧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a complex number.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So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  <m:r>
                          <a:rPr lang="en-GB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are all factors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(factor theorem).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 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−1=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  <m:r>
                          <a:rPr lang="en-GB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GB" b="0" i="1" smtClean="0">
                        <a:latin typeface="Cambria Math"/>
                      </a:rPr>
                      <m:t>…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 	         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GB" i="1">
                        <a:latin typeface="Cambria Math"/>
                      </a:rPr>
                      <m:t>…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i="1" dirty="0">
                  <a:latin typeface="Cambria Math"/>
                </a:endParaRPr>
              </a:p>
              <a:p>
                <a:r>
                  <a:rPr lang="en-GB" i="1" dirty="0">
                    <a:latin typeface="Cambria Math"/>
                  </a:rPr>
                  <a:t>	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GB" i="1">
                        <a:latin typeface="Cambria Math"/>
                      </a:rPr>
                      <m:t>…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(1)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Now, by polynomial division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−1=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−3</m:t>
                            </m:r>
                          </m:sup>
                        </m:sSup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…+1</m:t>
                        </m:r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i="1" dirty="0">
                    <a:latin typeface="Cambria Math"/>
                  </a:rPr>
                  <a:t>	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GB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n-GB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  <m:r>
                          <a:rPr lang="en-GB" i="1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  <m:r>
                          <a:rPr lang="en-GB" i="1">
                            <a:latin typeface="Cambria Math"/>
                          </a:rPr>
                          <m:t>−2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  <m:r>
                          <a:rPr lang="en-GB" i="1">
                            <a:latin typeface="Cambria Math"/>
                          </a:rPr>
                          <m:t>−3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+…+1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(2)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109" y="764474"/>
                <a:ext cx="6376465" cy="6190926"/>
              </a:xfrm>
              <a:prstGeom prst="rect">
                <a:avLst/>
              </a:prstGeom>
              <a:blipFill rotWithShape="1">
                <a:blip r:embed="rId3"/>
                <a:stretch>
                  <a:fillRect l="-765" t="-394" r="-8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05366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323109" y="764474"/>
                <a:ext cx="7719291" cy="56369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i="1" dirty="0">
                    <a:latin typeface="Cambria Math"/>
                  </a:rPr>
                  <a:t>	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GB" i="1">
                        <a:latin typeface="Cambria Math"/>
                      </a:rPr>
                      <m:t>…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(1)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i="1" dirty="0">
                    <a:latin typeface="Cambria Math"/>
                  </a:rPr>
                  <a:t>	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GB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n-GB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  <m:r>
                          <a:rPr lang="en-GB" i="1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  <m:r>
                          <a:rPr lang="en-GB" i="1">
                            <a:latin typeface="Cambria Math"/>
                          </a:rPr>
                          <m:t>−2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  <m:r>
                          <a:rPr lang="en-GB" i="1">
                            <a:latin typeface="Cambria Math"/>
                          </a:rPr>
                          <m:t>−3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+…+1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(2)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Equating (1) and (2) gives: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  <m:r>
                          <a:rPr lang="en-GB" i="1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  <m:r>
                          <a:rPr lang="en-GB" i="1">
                            <a:latin typeface="Cambria Math"/>
                          </a:rPr>
                          <m:t>−2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  <m:r>
                          <a:rPr lang="en-GB" i="1">
                            <a:latin typeface="Cambria Math"/>
                          </a:rPr>
                          <m:t>−3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+…+1=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GB" i="1">
                        <a:latin typeface="Cambria Math"/>
                      </a:rPr>
                      <m:t>…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𝑧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𝑧</m:t>
                    </m:r>
                    <m:r>
                      <a:rPr lang="en-GB" b="0" i="1" smtClean="0">
                        <a:latin typeface="Cambria Math"/>
                      </a:rPr>
                      <m:t>=1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/>
                  <a:t>	    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𝑛</m:t>
                    </m:r>
                    <m:r>
                      <a:rPr lang="en-GB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GB" i="1">
                        <a:latin typeface="Cambria Math"/>
                      </a:rPr>
                      <m:t>…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  <m:r>
                          <a:rPr lang="en-GB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Noting that</a:t>
                </a:r>
                <a:br>
                  <a:rPr lang="en-GB" dirty="0">
                    <a:latin typeface="Comic Sans MS" panose="030F0702030302020204" pitchFamily="66" charset="0"/>
                  </a:rPr>
                </a:br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	 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subHide m:val="on"/>
                        <m:supHide m:val="on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begChr m:val="|"/>
                            <m:endChr m:val="|"/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GB" b="0" i="1" smtClean="0"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∏"/>
                            <m:subHide m:val="on"/>
                            <m:sup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/>
                  <a:t>	    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𝑛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GB" i="1"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GB" i="1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…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r>
                          <a:rPr lang="en-GB" i="1">
                            <a:latin typeface="Cambria Math"/>
                          </a:rPr>
                          <m:t>−1</m:t>
                        </m:r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, as required.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109" y="764474"/>
                <a:ext cx="7719291" cy="5636928"/>
              </a:xfrm>
              <a:prstGeom prst="rect">
                <a:avLst/>
              </a:prstGeom>
              <a:blipFill>
                <a:blip r:embed="rId3"/>
                <a:stretch>
                  <a:fillRect l="-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21001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663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27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36" y="1452736"/>
            <a:ext cx="30861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12776"/>
            <a:ext cx="32289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SIC_84</a:t>
            </a:r>
          </a:p>
        </p:txBody>
      </p:sp>
    </p:spTree>
    <p:extLst>
      <p:ext uri="{BB962C8B-B14F-4D97-AF65-F5344CB8AC3E}">
        <p14:creationId xmlns:p14="http://schemas.microsoft.com/office/powerpoint/2010/main" val="534865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3133725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190" y="1484784"/>
            <a:ext cx="314325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SIC_84</a:t>
            </a:r>
          </a:p>
        </p:txBody>
      </p:sp>
    </p:spTree>
    <p:extLst>
      <p:ext uri="{BB962C8B-B14F-4D97-AF65-F5344CB8AC3E}">
        <p14:creationId xmlns:p14="http://schemas.microsoft.com/office/powerpoint/2010/main" val="275614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55CD1B-B641-4E8A-B1AB-ED9A48DE05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36" y="2151236"/>
            <a:ext cx="30861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111276"/>
            <a:ext cx="32289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197265" y="8151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9649" y="16287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45046" y="57331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</p:spTree>
    <p:extLst>
      <p:ext uri="{BB962C8B-B14F-4D97-AF65-F5344CB8AC3E}">
        <p14:creationId xmlns:p14="http://schemas.microsoft.com/office/powerpoint/2010/main" val="297588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312420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484784"/>
            <a:ext cx="311467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SIC_84</a:t>
            </a:r>
          </a:p>
        </p:txBody>
      </p:sp>
    </p:spTree>
    <p:extLst>
      <p:ext uri="{BB962C8B-B14F-4D97-AF65-F5344CB8AC3E}">
        <p14:creationId xmlns:p14="http://schemas.microsoft.com/office/powerpoint/2010/main" val="338219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36" y="1447403"/>
            <a:ext cx="30861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190" y="1484784"/>
            <a:ext cx="314325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SIC_84</a:t>
            </a:r>
          </a:p>
        </p:txBody>
      </p:sp>
    </p:spTree>
    <p:extLst>
      <p:ext uri="{BB962C8B-B14F-4D97-AF65-F5344CB8AC3E}">
        <p14:creationId xmlns:p14="http://schemas.microsoft.com/office/powerpoint/2010/main" val="139424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311" y="1484784"/>
            <a:ext cx="3095625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290" y="1466453"/>
            <a:ext cx="310515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SIC_84</a:t>
            </a:r>
          </a:p>
        </p:txBody>
      </p:sp>
    </p:spTree>
    <p:extLst>
      <p:ext uri="{BB962C8B-B14F-4D97-AF65-F5344CB8AC3E}">
        <p14:creationId xmlns:p14="http://schemas.microsoft.com/office/powerpoint/2010/main" val="31316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66453"/>
            <a:ext cx="3133725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12776"/>
            <a:ext cx="32289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SIC_84</a:t>
            </a:r>
          </a:p>
        </p:txBody>
      </p:sp>
    </p:spTree>
    <p:extLst>
      <p:ext uri="{BB962C8B-B14F-4D97-AF65-F5344CB8AC3E}">
        <p14:creationId xmlns:p14="http://schemas.microsoft.com/office/powerpoint/2010/main" val="114618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60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9922"/>
            <a:ext cx="22860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051" y="-37703"/>
            <a:ext cx="23431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504" y="2316270"/>
            <a:ext cx="227647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492896"/>
            <a:ext cx="2200275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739" y="2486769"/>
            <a:ext cx="22098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165" y="4581525"/>
            <a:ext cx="229552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878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63" y="980728"/>
            <a:ext cx="3346933" cy="3249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19672" y="3212976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212976"/>
                <a:ext cx="36580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333986" y="1844824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986" y="1844824"/>
                <a:ext cx="36580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872810" y="1736148"/>
            <a:ext cx="1438874" cy="884762"/>
            <a:chOff x="872810" y="1736148"/>
            <a:chExt cx="1438874" cy="88476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872810" y="1736148"/>
                  <a:ext cx="1394934" cy="6127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360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=120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810" y="1736148"/>
                  <a:ext cx="1394934" cy="6127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Arc 5"/>
            <p:cNvSpPr/>
            <p:nvPr/>
          </p:nvSpPr>
          <p:spPr>
            <a:xfrm rot="4192719">
              <a:off x="1720506" y="2029732"/>
              <a:ext cx="569624" cy="612732"/>
            </a:xfrm>
            <a:prstGeom prst="arc">
              <a:avLst>
                <a:gd name="adj1" fmla="val 13520414"/>
                <a:gd name="adj2" fmla="val 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965555" y="3664071"/>
            <a:ext cx="734237" cy="782333"/>
            <a:chOff x="1965555" y="3664071"/>
            <a:chExt cx="734237" cy="7823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30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21360976">
              <a:off x="1965555" y="3664071"/>
              <a:ext cx="569624" cy="612732"/>
            </a:xfrm>
            <a:prstGeom prst="arc">
              <a:avLst>
                <a:gd name="adj1" fmla="val 13520414"/>
                <a:gd name="adj2" fmla="val 1808777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55776" y="2924944"/>
                <a:ext cx="3170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𝑙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2924944"/>
                <a:ext cx="31701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14800" y="2971800"/>
                <a:ext cx="2927468" cy="9559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𝑙</m:t>
                    </m:r>
                    <m:r>
                      <a:rPr lang="en-GB" b="0" i="1" smtClean="0">
                        <a:latin typeface="Cambria Math"/>
                      </a:rPr>
                      <m:t>=2×(1×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30°</m:t>
                        </m:r>
                      </m:e>
                    </m:func>
                    <m:r>
                      <a:rPr lang="en-GB" b="0" i="1" smtClean="0">
                        <a:latin typeface="Cambria Math"/>
                        <a:ea typeface="Cambria Math"/>
                      </a:rPr>
                      <m:t>)=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𝑙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=3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1800"/>
                <a:ext cx="2927468" cy="955967"/>
              </a:xfrm>
              <a:prstGeom prst="rect">
                <a:avLst/>
              </a:prstGeom>
              <a:blipFill rotWithShape="1">
                <a:blip r:embed="rId8"/>
                <a:stretch>
                  <a:fillRect l="-1667" b="-89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784" y="235670"/>
            <a:ext cx="999744" cy="99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8257308" y="127461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</p:spTree>
    <p:extLst>
      <p:ext uri="{BB962C8B-B14F-4D97-AF65-F5344CB8AC3E}">
        <p14:creationId xmlns:p14="http://schemas.microsoft.com/office/powerpoint/2010/main" val="238100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7" grpId="0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12" y="917974"/>
            <a:ext cx="3430606" cy="3388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19672" y="3212976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212976"/>
                <a:ext cx="36580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55666" y="2218909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666" y="2218909"/>
                <a:ext cx="36580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872810" y="1886276"/>
            <a:ext cx="1438874" cy="884762"/>
            <a:chOff x="872810" y="1736148"/>
            <a:chExt cx="1438874" cy="88476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872810" y="1736148"/>
                  <a:ext cx="1266693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360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=90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810" y="1736148"/>
                  <a:ext cx="1266693" cy="610936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Arc 5"/>
            <p:cNvSpPr/>
            <p:nvPr/>
          </p:nvSpPr>
          <p:spPr>
            <a:xfrm rot="4192719">
              <a:off x="1720506" y="2029732"/>
              <a:ext cx="569624" cy="612732"/>
            </a:xfrm>
            <a:prstGeom prst="arc">
              <a:avLst>
                <a:gd name="adj1" fmla="val 13520414"/>
                <a:gd name="adj2" fmla="val 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06499" y="3732311"/>
            <a:ext cx="734237" cy="782333"/>
            <a:chOff x="1965555" y="3664071"/>
            <a:chExt cx="734237" cy="7823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45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21360976">
              <a:off x="1965555" y="3664071"/>
              <a:ext cx="569624" cy="612732"/>
            </a:xfrm>
            <a:prstGeom prst="arc">
              <a:avLst>
                <a:gd name="adj1" fmla="val 13520414"/>
                <a:gd name="adj2" fmla="val 1808777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637664" y="3293440"/>
                <a:ext cx="3170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𝑙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7664" y="3293440"/>
                <a:ext cx="31701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14800" y="2971800"/>
                <a:ext cx="2887522" cy="9503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𝑙</m:t>
                    </m:r>
                    <m:r>
                      <a:rPr lang="en-GB" b="0" i="1" smtClean="0">
                        <a:latin typeface="Cambria Math"/>
                      </a:rPr>
                      <m:t>=2×(1×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45°</m:t>
                        </m:r>
                      </m:e>
                    </m:func>
                    <m:r>
                      <a:rPr lang="en-GB" b="0" i="1" smtClean="0">
                        <a:latin typeface="Cambria Math"/>
                        <a:ea typeface="Cambria Math"/>
                      </a:rPr>
                      <m:t>)=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𝑙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=4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1800"/>
                <a:ext cx="2887522" cy="950325"/>
              </a:xfrm>
              <a:prstGeom prst="rect">
                <a:avLst/>
              </a:prstGeom>
              <a:blipFill rotWithShape="1">
                <a:blip r:embed="rId8"/>
                <a:stretch>
                  <a:fillRect l="-1688" b="-96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247" y="242769"/>
            <a:ext cx="986361" cy="1004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8257308" y="127461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</p:spTree>
    <p:extLst>
      <p:ext uri="{BB962C8B-B14F-4D97-AF65-F5344CB8AC3E}">
        <p14:creationId xmlns:p14="http://schemas.microsoft.com/office/powerpoint/2010/main" val="169903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5" y="928189"/>
            <a:ext cx="3332988" cy="333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1985902" y="2054511"/>
            <a:ext cx="1416602" cy="697137"/>
            <a:chOff x="722901" y="1736148"/>
            <a:chExt cx="1416602" cy="6971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872810" y="1736148"/>
                  <a:ext cx="1266693" cy="6127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360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=72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810" y="1736148"/>
                  <a:ext cx="1266693" cy="612796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3430064">
              <a:off x="1140454" y="1446108"/>
              <a:ext cx="569624" cy="1404729"/>
            </a:xfrm>
            <a:prstGeom prst="arc">
              <a:avLst>
                <a:gd name="adj1" fmla="val 19114492"/>
                <a:gd name="adj2" fmla="val 5997259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06499" y="3732311"/>
            <a:ext cx="734237" cy="782333"/>
            <a:chOff x="1965555" y="3664071"/>
            <a:chExt cx="734237" cy="7823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54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Arc 19"/>
            <p:cNvSpPr/>
            <p:nvPr/>
          </p:nvSpPr>
          <p:spPr>
            <a:xfrm rot="21360976">
              <a:off x="1965555" y="3664071"/>
              <a:ext cx="569624" cy="612732"/>
            </a:xfrm>
            <a:prstGeom prst="arc">
              <a:avLst>
                <a:gd name="adj1" fmla="val 13520414"/>
                <a:gd name="adj2" fmla="val 1808777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09034" y="2090996"/>
            <a:ext cx="1130712" cy="660652"/>
            <a:chOff x="709034" y="1940868"/>
            <a:chExt cx="1130712" cy="66065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709034" y="1940868"/>
                  <a:ext cx="70884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144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9034" y="1940868"/>
                  <a:ext cx="708847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Arc 22"/>
            <p:cNvSpPr/>
            <p:nvPr/>
          </p:nvSpPr>
          <p:spPr>
            <a:xfrm rot="10800000">
              <a:off x="1270122" y="1988788"/>
              <a:ext cx="569624" cy="612732"/>
            </a:xfrm>
            <a:prstGeom prst="arc">
              <a:avLst>
                <a:gd name="adj1" fmla="val 13520414"/>
                <a:gd name="adj2" fmla="val 0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528480" y="3498160"/>
                <a:ext cx="4117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8480" y="3498160"/>
                <a:ext cx="41171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247840" y="2818032"/>
                <a:ext cx="4170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7840" y="2818032"/>
                <a:ext cx="417037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14800" y="2158081"/>
                <a:ext cx="2665345" cy="17783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=2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×(</m:t>
                      </m:r>
                      <m:r>
                        <a:rPr lang="en-GB" b="0" i="1" smtClean="0">
                          <a:latin typeface="Cambria Math"/>
                        </a:rPr>
                        <m:t>1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54°</m:t>
                          </m:r>
                        </m:e>
                      </m:func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=2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×(</m:t>
                      </m:r>
                      <m:r>
                        <a:rPr lang="en-GB" b="0" i="1" smtClean="0">
                          <a:latin typeface="Cambria Math"/>
                        </a:rPr>
                        <m:t>1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18°</m:t>
                          </m:r>
                        </m:e>
                      </m:func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=5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158081"/>
                <a:ext cx="2665345" cy="1778307"/>
              </a:xfrm>
              <a:prstGeom prst="rect">
                <a:avLst/>
              </a:prstGeom>
              <a:blipFill rotWithShape="1">
                <a:blip r:embed="rId8"/>
                <a:stretch>
                  <a:fillRect l="-1831" b="-47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/>
          <p:cNvGrpSpPr/>
          <p:nvPr/>
        </p:nvGrpSpPr>
        <p:grpSpPr>
          <a:xfrm>
            <a:off x="1084208" y="3460699"/>
            <a:ext cx="930477" cy="696875"/>
            <a:chOff x="1600560" y="3575358"/>
            <a:chExt cx="930477" cy="449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600560" y="3575358"/>
                  <a:ext cx="580608" cy="23819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18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0560" y="3575358"/>
                  <a:ext cx="580608" cy="238194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Arc 28"/>
            <p:cNvSpPr/>
            <p:nvPr/>
          </p:nvSpPr>
          <p:spPr>
            <a:xfrm rot="21360976">
              <a:off x="1961413" y="3664376"/>
              <a:ext cx="569624" cy="360419"/>
            </a:xfrm>
            <a:prstGeom prst="arc">
              <a:avLst>
                <a:gd name="adj1" fmla="val 15224852"/>
                <a:gd name="adj2" fmla="val 1856401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1517" y="248969"/>
            <a:ext cx="998501" cy="99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8257308" y="127461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</p:spTree>
    <p:extLst>
      <p:ext uri="{BB962C8B-B14F-4D97-AF65-F5344CB8AC3E}">
        <p14:creationId xmlns:p14="http://schemas.microsoft.com/office/powerpoint/2010/main" val="4178613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538" y="981597"/>
            <a:ext cx="3221423" cy="3249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1985902" y="2054511"/>
            <a:ext cx="1416602" cy="697137"/>
            <a:chOff x="722901" y="1736148"/>
            <a:chExt cx="1416602" cy="6971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872810" y="1736148"/>
                  <a:ext cx="1266693" cy="6127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360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=60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810" y="1736148"/>
                  <a:ext cx="1266693" cy="6127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3430064">
              <a:off x="1140454" y="1446108"/>
              <a:ext cx="569624" cy="1404729"/>
            </a:xfrm>
            <a:prstGeom prst="arc">
              <a:avLst>
                <a:gd name="adj1" fmla="val 19114492"/>
                <a:gd name="adj2" fmla="val 5997259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06499" y="3732311"/>
            <a:ext cx="734237" cy="782333"/>
            <a:chOff x="1965555" y="3664071"/>
            <a:chExt cx="734237" cy="7823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60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Arc 19"/>
            <p:cNvSpPr/>
            <p:nvPr/>
          </p:nvSpPr>
          <p:spPr>
            <a:xfrm rot="21360976">
              <a:off x="1965555" y="3664071"/>
              <a:ext cx="569624" cy="612732"/>
            </a:xfrm>
            <a:prstGeom prst="arc">
              <a:avLst>
                <a:gd name="adj1" fmla="val 13520414"/>
                <a:gd name="adj2" fmla="val 1808777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70122" y="1913572"/>
            <a:ext cx="802863" cy="838076"/>
            <a:chOff x="1270122" y="1763444"/>
            <a:chExt cx="802863" cy="8380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1364138" y="1763444"/>
                  <a:ext cx="70884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120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64138" y="1763444"/>
                  <a:ext cx="708847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Arc 22"/>
            <p:cNvSpPr/>
            <p:nvPr/>
          </p:nvSpPr>
          <p:spPr>
            <a:xfrm rot="10800000">
              <a:off x="1270122" y="1988788"/>
              <a:ext cx="569624" cy="612732"/>
            </a:xfrm>
            <a:prstGeom prst="arc">
              <a:avLst>
                <a:gd name="adj1" fmla="val 13520414"/>
                <a:gd name="adj2" fmla="val 4372036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310112" y="3320736"/>
                <a:ext cx="4117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112" y="3320736"/>
                <a:ext cx="41171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920288" y="2831680"/>
                <a:ext cx="4170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288" y="2831680"/>
                <a:ext cx="417037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14800" y="2158081"/>
                <a:ext cx="3061287" cy="17783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=2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×(</m:t>
                      </m:r>
                      <m:r>
                        <a:rPr lang="en-GB" b="0" i="1" smtClean="0">
                          <a:latin typeface="Cambria Math"/>
                        </a:rPr>
                        <m:t>1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60°</m:t>
                          </m:r>
                        </m:e>
                      </m:func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=2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×(</m:t>
                      </m:r>
                      <m:r>
                        <a:rPr lang="en-GB" b="0" i="1" smtClean="0">
                          <a:latin typeface="Cambria Math"/>
                        </a:rPr>
                        <m:t>1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30°</m:t>
                          </m:r>
                        </m:e>
                      </m:func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=6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158081"/>
                <a:ext cx="3061287" cy="1778307"/>
              </a:xfrm>
              <a:prstGeom prst="rect">
                <a:avLst/>
              </a:prstGeom>
              <a:blipFill rotWithShape="1">
                <a:blip r:embed="rId8"/>
                <a:stretch>
                  <a:fillRect l="-1594" b="-47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/>
          <p:cNvGrpSpPr/>
          <p:nvPr/>
        </p:nvGrpSpPr>
        <p:grpSpPr>
          <a:xfrm>
            <a:off x="1084208" y="3569883"/>
            <a:ext cx="930477" cy="696875"/>
            <a:chOff x="1600560" y="3575358"/>
            <a:chExt cx="930477" cy="449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600560" y="3575358"/>
                  <a:ext cx="580608" cy="23819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30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0560" y="3575358"/>
                  <a:ext cx="580608" cy="238194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Arc 28"/>
            <p:cNvSpPr/>
            <p:nvPr/>
          </p:nvSpPr>
          <p:spPr>
            <a:xfrm rot="21360976">
              <a:off x="1961413" y="3664376"/>
              <a:ext cx="569624" cy="360419"/>
            </a:xfrm>
            <a:prstGeom prst="arc">
              <a:avLst>
                <a:gd name="adj1" fmla="val 15224852"/>
                <a:gd name="adj2" fmla="val 1856401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5399" y="254780"/>
            <a:ext cx="983326" cy="998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8257308" y="127461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8FBFB9-1E87-4A69-91B9-662BA4459CDA}"/>
              </a:ext>
            </a:extLst>
          </p:cNvPr>
          <p:cNvSpPr/>
          <p:nvPr/>
        </p:nvSpPr>
        <p:spPr>
          <a:xfrm>
            <a:off x="3536788" y="1846709"/>
            <a:ext cx="120812" cy="292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61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36" y="926410"/>
            <a:ext cx="3235368" cy="3277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1958606" y="2141080"/>
            <a:ext cx="1404729" cy="989234"/>
            <a:chOff x="695605" y="1822717"/>
            <a:chExt cx="1404729" cy="98923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1009290" y="2200180"/>
                  <a:ext cx="708848" cy="61177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720</m:t>
                            </m:r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9290" y="2200180"/>
                  <a:ext cx="708848" cy="61177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3430064">
              <a:off x="1113158" y="1405164"/>
              <a:ext cx="569624" cy="1404729"/>
            </a:xfrm>
            <a:prstGeom prst="arc">
              <a:avLst>
                <a:gd name="adj1" fmla="val 4147152"/>
                <a:gd name="adj2" fmla="val 5997259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79203" y="3732311"/>
            <a:ext cx="862477" cy="1024772"/>
            <a:chOff x="1965555" y="3664071"/>
            <a:chExt cx="862477" cy="10247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2119184" y="4077072"/>
                  <a:ext cx="708848" cy="61177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270</m:t>
                            </m:r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9184" y="4077072"/>
                  <a:ext cx="708848" cy="61177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Arc 19"/>
            <p:cNvSpPr/>
            <p:nvPr/>
          </p:nvSpPr>
          <p:spPr>
            <a:xfrm rot="21360976">
              <a:off x="1965555" y="3664071"/>
              <a:ext cx="569624" cy="612732"/>
            </a:xfrm>
            <a:prstGeom prst="arc">
              <a:avLst>
                <a:gd name="adj1" fmla="val 13520414"/>
                <a:gd name="adj2" fmla="val 1808777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95386" y="2022756"/>
            <a:ext cx="1171656" cy="633356"/>
            <a:chOff x="668090" y="2282068"/>
            <a:chExt cx="1171656" cy="6333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668090" y="2282068"/>
                  <a:ext cx="837089" cy="61177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1080°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7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090" y="2282068"/>
                  <a:ext cx="837089" cy="61177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Arc 22"/>
            <p:cNvSpPr/>
            <p:nvPr/>
          </p:nvSpPr>
          <p:spPr>
            <a:xfrm rot="10800000">
              <a:off x="1270122" y="2302692"/>
              <a:ext cx="569624" cy="612732"/>
            </a:xfrm>
            <a:prstGeom prst="arc">
              <a:avLst>
                <a:gd name="adj1" fmla="val 13520414"/>
                <a:gd name="adj2" fmla="val 19691663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542128" y="3184256"/>
                <a:ext cx="4170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2128" y="3184256"/>
                <a:ext cx="417037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261488" y="2831680"/>
                <a:ext cx="4170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488" y="2831680"/>
                <a:ext cx="417037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14800" y="1520751"/>
                <a:ext cx="3219856" cy="2421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×(</m:t>
                    </m:r>
                    <m:r>
                      <a:rPr lang="en-GB" b="0" i="1" smtClean="0">
                        <a:latin typeface="Cambria Math"/>
                      </a:rPr>
                      <m:t>1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450°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7</m:t>
                            </m:r>
                          </m:den>
                        </m:f>
                      </m:e>
                    </m:func>
                    <m:r>
                      <a:rPr lang="en-GB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×(</m:t>
                    </m:r>
                    <m:r>
                      <a:rPr lang="en-GB" b="0" i="1" smtClean="0">
                        <a:latin typeface="Cambria Math"/>
                      </a:rPr>
                      <m:t>1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270°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7</m:t>
                            </m:r>
                          </m:den>
                        </m:f>
                      </m:e>
                    </m:func>
                    <m:r>
                      <a:rPr lang="en-GB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×(</m:t>
                    </m:r>
                    <m:r>
                      <a:rPr lang="en-GB" b="0" i="1" smtClean="0">
                        <a:latin typeface="Cambria Math"/>
                      </a:rPr>
                      <m:t>1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90°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7</m:t>
                            </m:r>
                          </m:den>
                        </m:f>
                      </m:e>
                    </m:func>
                    <m:r>
                      <a:rPr lang="en-GB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=7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1520751"/>
                <a:ext cx="3219856" cy="2421945"/>
              </a:xfrm>
              <a:prstGeom prst="rect">
                <a:avLst/>
              </a:prstGeom>
              <a:blipFill rotWithShape="1">
                <a:blip r:embed="rId8"/>
                <a:stretch>
                  <a:fillRect l="-1515" b="-30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/>
          <p:cNvGrpSpPr/>
          <p:nvPr/>
        </p:nvGrpSpPr>
        <p:grpSpPr>
          <a:xfrm>
            <a:off x="1179744" y="3365163"/>
            <a:ext cx="862237" cy="901595"/>
            <a:chOff x="1668800" y="3443328"/>
            <a:chExt cx="862237" cy="5814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668800" y="3443328"/>
                  <a:ext cx="580607" cy="3945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90</m:t>
                            </m:r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8800" y="3443328"/>
                  <a:ext cx="580607" cy="394551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Arc 28"/>
            <p:cNvSpPr/>
            <p:nvPr/>
          </p:nvSpPr>
          <p:spPr>
            <a:xfrm rot="21360976">
              <a:off x="1961413" y="3664376"/>
              <a:ext cx="569624" cy="360419"/>
            </a:xfrm>
            <a:prstGeom prst="arc">
              <a:avLst>
                <a:gd name="adj1" fmla="val 15224852"/>
                <a:gd name="adj2" fmla="val 1856401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5399" y="239717"/>
            <a:ext cx="1001536" cy="99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571696" y="3855280"/>
                <a:ext cx="4117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696" y="3855280"/>
                <a:ext cx="411716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257308" y="127461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</p:spTree>
    <p:extLst>
      <p:ext uri="{BB962C8B-B14F-4D97-AF65-F5344CB8AC3E}">
        <p14:creationId xmlns:p14="http://schemas.microsoft.com/office/powerpoint/2010/main" val="2227023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4" y="4537716"/>
            <a:ext cx="1933968" cy="1922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37" y="51968"/>
            <a:ext cx="2004940" cy="1987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64" y="2321456"/>
            <a:ext cx="1928054" cy="1933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605427" y="787998"/>
                <a:ext cx="5464125" cy="5615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=2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135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90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45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=8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5427" y="787998"/>
                <a:ext cx="5464125" cy="561564"/>
              </a:xfrm>
              <a:prstGeom prst="rect">
                <a:avLst/>
              </a:prstGeom>
              <a:blipFill rotWithShape="1">
                <a:blip r:embed="rId5"/>
                <a:stretch>
                  <a:fillRect l="-892" b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334917" y="162211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45656" y="38660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605427" y="3156329"/>
                <a:ext cx="62887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70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50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30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=9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5427" y="3156329"/>
                <a:ext cx="6288773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775" t="-6667" b="-2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605427" y="5332428"/>
                <a:ext cx="64170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72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54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36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18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=10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5427" y="5332428"/>
                <a:ext cx="6417013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760" t="-6667" b="-2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207101" y="6055125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</p:spTree>
    <p:extLst>
      <p:ext uri="{BB962C8B-B14F-4D97-AF65-F5344CB8AC3E}">
        <p14:creationId xmlns:p14="http://schemas.microsoft.com/office/powerpoint/2010/main" val="317257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475656" y="465367"/>
            <a:ext cx="6112718" cy="6315192"/>
            <a:chOff x="1475656" y="465367"/>
            <a:chExt cx="6112718" cy="6315192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656" y="465367"/>
              <a:ext cx="6112718" cy="5987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2205280" y="641122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8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369150" y="641122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9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500320" y="6411227"/>
              <a:ext cx="429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10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05275" y="426369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5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369145" y="426369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6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555735" y="426369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7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05280" y="208846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2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369150" y="208846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3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555740" y="208846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4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1859" y="269032"/>
            <a:ext cx="15872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391527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894</Words>
  <Application>Microsoft Office PowerPoint</Application>
  <PresentationFormat>On-screen Show (4:3)</PresentationFormat>
  <Paragraphs>209</Paragraphs>
  <Slides>25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Bradley Hand ITC</vt:lpstr>
      <vt:lpstr>Calibri</vt:lpstr>
      <vt:lpstr>Cambria Math</vt:lpstr>
      <vt:lpstr>Comic Sans MS</vt:lpstr>
      <vt:lpstr>Office Theme</vt:lpstr>
      <vt:lpstr>Sea Shell Product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 Shell Product</dc:title>
  <dc:creator>John</dc:creator>
  <cp:lastModifiedBy>John Burke</cp:lastModifiedBy>
  <cp:revision>47</cp:revision>
  <dcterms:created xsi:type="dcterms:W3CDTF">2015-08-06T08:43:30Z</dcterms:created>
  <dcterms:modified xsi:type="dcterms:W3CDTF">2020-08-13T20:04:30Z</dcterms:modified>
</cp:coreProperties>
</file>